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0"/>
  </p:notesMasterIdLst>
  <p:sldIdLst>
    <p:sldId id="269" r:id="rId2"/>
    <p:sldId id="273" r:id="rId3"/>
    <p:sldId id="282" r:id="rId4"/>
    <p:sldId id="256" r:id="rId5"/>
    <p:sldId id="268" r:id="rId6"/>
    <p:sldId id="257" r:id="rId7"/>
    <p:sldId id="271" r:id="rId8"/>
    <p:sldId id="258" r:id="rId9"/>
    <p:sldId id="259" r:id="rId10"/>
    <p:sldId id="275" r:id="rId11"/>
    <p:sldId id="276" r:id="rId12"/>
    <p:sldId id="263" r:id="rId13"/>
    <p:sldId id="290" r:id="rId14"/>
    <p:sldId id="277" r:id="rId15"/>
    <p:sldId id="264" r:id="rId16"/>
    <p:sldId id="265" r:id="rId17"/>
    <p:sldId id="266" r:id="rId18"/>
    <p:sldId id="279" r:id="rId19"/>
    <p:sldId id="278" r:id="rId20"/>
    <p:sldId id="292" r:id="rId21"/>
    <p:sldId id="293" r:id="rId22"/>
    <p:sldId id="294" r:id="rId23"/>
    <p:sldId id="296" r:id="rId24"/>
    <p:sldId id="295" r:id="rId25"/>
    <p:sldId id="286" r:id="rId26"/>
    <p:sldId id="281" r:id="rId27"/>
    <p:sldId id="285" r:id="rId28"/>
    <p:sldId id="283" r:id="rId29"/>
    <p:sldId id="297" r:id="rId30"/>
    <p:sldId id="289" r:id="rId31"/>
    <p:sldId id="300" r:id="rId32"/>
    <p:sldId id="298" r:id="rId33"/>
    <p:sldId id="291" r:id="rId34"/>
    <p:sldId id="301" r:id="rId35"/>
    <p:sldId id="284" r:id="rId36"/>
    <p:sldId id="287" r:id="rId37"/>
    <p:sldId id="280" r:id="rId38"/>
    <p:sldId id="28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1981" autoAdjust="0"/>
  </p:normalViewPr>
  <p:slideViewPr>
    <p:cSldViewPr>
      <p:cViewPr varScale="1">
        <p:scale>
          <a:sx n="46" d="100"/>
          <a:sy n="46" d="100"/>
        </p:scale>
        <p:origin x="-63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E2D7F-8D62-4FF3-AC6B-E5846D8D1FB0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6B286-B732-4441-955F-A29FD2839494}" type="slidenum">
              <a:rPr lang="en-NZ" smtClean="0"/>
              <a:pPr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1</a:t>
            </a:fld>
            <a:endParaRPr lang="en-N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Note this talk is mostly around a</a:t>
            </a:r>
            <a:r>
              <a:rPr lang="en-NZ" baseline="0" dirty="0" smtClean="0"/>
              <a:t> failure in a contractual &amp; business sense, not so much in a technical sense.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4</a:t>
            </a:fld>
            <a:endParaRPr lang="en-N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I heart skiing, hiking, and</a:t>
            </a:r>
            <a:r>
              <a:rPr lang="en-NZ" baseline="0" dirty="0" smtClean="0"/>
              <a:t> my </a:t>
            </a:r>
            <a:r>
              <a:rPr lang="en-NZ" baseline="0" dirty="0" err="1" smtClean="0"/>
              <a:t>famiy</a:t>
            </a:r>
            <a:endParaRPr lang="en-NZ" dirty="0" smtClean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Techie &amp; coder, turned manager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Wrote first program at age 8  (in BASIC)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Very involved in the NZCS &amp; heaps of Waikato business groups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Managing Director of Gravity Computing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6</a:t>
            </a:fld>
            <a:endParaRPr lang="en-N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I heart skiing, hiking, and open source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Techie &amp; coder, turned manager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Wrote first program at age 8  (in BASIC)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Very involved in the NZCS &amp; heaps of Waikato business groups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NZ" dirty="0" smtClean="0"/>
              <a:t>Managing Director of Gravity Computing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7</a:t>
            </a:fld>
            <a:endParaRPr lang="en-N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17</a:t>
            </a:fld>
            <a:endParaRPr lang="en-N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No idea that things were going wrong until it was </a:t>
            </a:r>
            <a:r>
              <a:rPr lang="en-NZ" b="1" u="sng" dirty="0" smtClean="0"/>
              <a:t>WAY</a:t>
            </a:r>
            <a:r>
              <a:rPr lang="en-NZ" dirty="0" smtClean="0"/>
              <a:t> too late</a:t>
            </a:r>
          </a:p>
          <a:p>
            <a:r>
              <a:rPr lang="en-NZ" dirty="0" smtClean="0"/>
              <a:t>No logical way to fix the situation once things had gone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6B286-B732-4441-955F-A29FD2839494}" type="slidenum">
              <a:rPr lang="en-NZ" smtClean="0"/>
              <a:pPr/>
              <a:t>28</a:t>
            </a:fld>
            <a:endParaRPr lang="en-N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NZ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86E65A53-6282-4320-9DE1-46175790B96C}" type="datetimeFigureOut">
              <a:rPr lang="en-US" smtClean="0"/>
              <a:pPr/>
              <a:t>8/26/2011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NZ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2B9A5B22-CFF0-427D-862F-79D546F92805}" type="slidenum">
              <a:rPr lang="en-NZ" smtClean="0"/>
              <a:pPr/>
              <a:t>‹#›</a:t>
            </a:fld>
            <a:endParaRPr lang="en-N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xc.hu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596" y="5500702"/>
            <a:ext cx="364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Eric Light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@RhyvenNZ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ContactMe@EricLight.com</a:t>
            </a:r>
            <a:endParaRPr lang="en-NZ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  <p:pic>
        <p:nvPicPr>
          <p:cNvPr id="2050" name="Picture 2" descr="Z:\media\CORSAIR\by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43768" y="303062"/>
            <a:ext cx="1643127" cy="5752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media\CORSAIR\Talk\light bulb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The Inspiration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4000504"/>
            <a:ext cx="32861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 smtClean="0">
                <a:solidFill>
                  <a:schemeClr val="bg1"/>
                </a:solidFill>
              </a:rPr>
              <a:t>“I need you to call Geoffrey, and find out what he means by </a:t>
            </a:r>
            <a:r>
              <a:rPr lang="az-Cyrl-AZ" sz="3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Ђ</a:t>
            </a:r>
            <a:r>
              <a:rPr lang="el-GR" sz="32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ξμδ</a:t>
            </a:r>
            <a:r>
              <a:rPr lang="en-NZ" sz="3200" dirty="0" smtClean="0">
                <a:solidFill>
                  <a:schemeClr val="bg1"/>
                </a:solidFill>
              </a:rPr>
              <a:t>.”</a:t>
            </a:r>
            <a:endParaRPr lang="en-NZ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047689">
            <a:off x="428297" y="2760242"/>
            <a:ext cx="81676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Need a tracking system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Brilliance!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NZ" sz="3600" dirty="0" smtClean="0"/>
              <a:t>Wait a minute... we’re developers!</a:t>
            </a:r>
          </a:p>
          <a:p>
            <a:pPr algn="ctr">
              <a:buNone/>
            </a:pPr>
            <a:endParaRPr lang="en-NZ" sz="20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928934"/>
            <a:ext cx="47625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2984"/>
            <a:ext cx="91440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96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“Let’s build our own!”</a:t>
            </a:r>
          </a:p>
          <a:p>
            <a:pPr algn="ctr"/>
            <a:r>
              <a:rPr lang="en-US" sz="96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&lt;trumpets&gt;</a:t>
            </a:r>
            <a:endParaRPr lang="en-US" sz="9600" b="1" cap="none" spc="0" dirty="0">
              <a:ln w="50800"/>
              <a:solidFill>
                <a:schemeClr val="bg1">
                  <a:shade val="5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The Plan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Develop a web app for job tracking</a:t>
            </a:r>
          </a:p>
          <a:p>
            <a:endParaRPr lang="en-NZ" dirty="0" smtClean="0"/>
          </a:p>
          <a:p>
            <a:r>
              <a:rPr lang="en-NZ" dirty="0" smtClean="0"/>
              <a:t>We were the target market</a:t>
            </a:r>
          </a:p>
          <a:p>
            <a:endParaRPr lang="en-NZ" dirty="0" smtClean="0"/>
          </a:p>
          <a:p>
            <a:r>
              <a:rPr lang="en-NZ" dirty="0" smtClean="0"/>
              <a:t>Must be simple, fast, cheap</a:t>
            </a:r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Implementation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Brought it to a web dev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Quoted 100hrs max</a:t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(accepted reluctantly)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2 deadlines:</a:t>
            </a:r>
          </a:p>
          <a:p>
            <a:pPr lvl="1"/>
            <a:r>
              <a:rPr lang="en-NZ" dirty="0" smtClean="0">
                <a:solidFill>
                  <a:schemeClr val="bg1"/>
                </a:solidFill>
              </a:rPr>
              <a:t>Prototype – 6 wks</a:t>
            </a:r>
          </a:p>
          <a:p>
            <a:pPr lvl="1"/>
            <a:r>
              <a:rPr lang="en-NZ" dirty="0" smtClean="0">
                <a:solidFill>
                  <a:schemeClr val="bg1"/>
                </a:solidFill>
              </a:rPr>
              <a:t>To Market – 12 wks</a:t>
            </a:r>
          </a:p>
          <a:p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4098" name="Picture 2" descr="Z:\media\CORSAIR\Talk\handsh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57818" y="1907778"/>
            <a:ext cx="3784435" cy="42358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Z:\media\CORSAIR\Talk\sun burs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928670"/>
            <a:ext cx="8229600" cy="4572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NZ" sz="9600" dirty="0" smtClean="0"/>
              <a:t>“Begin!”</a:t>
            </a:r>
          </a:p>
          <a:p>
            <a:pPr algn="ctr">
              <a:buNone/>
            </a:pPr>
            <a:endParaRPr lang="en-NZ" sz="3200" dirty="0" smtClean="0"/>
          </a:p>
          <a:p>
            <a:pPr algn="ctr">
              <a:buNone/>
            </a:pPr>
            <a:endParaRPr lang="en-NZ" sz="9600" dirty="0"/>
          </a:p>
        </p:txBody>
      </p:sp>
      <p:sp>
        <p:nvSpPr>
          <p:cNvPr id="4" name="Rectangle 3"/>
          <p:cNvSpPr/>
          <p:nvPr/>
        </p:nvSpPr>
        <p:spPr>
          <a:xfrm>
            <a:off x="-158621" y="3430976"/>
            <a:ext cx="946124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8800" b="1" dirty="0" smtClean="0">
                <a:ln w="50800"/>
                <a:solidFill>
                  <a:schemeClr val="bg1">
                    <a:lumMod val="95000"/>
                    <a:lumOff val="5000"/>
                  </a:schemeClr>
                </a:solidFill>
              </a:rPr>
              <a:t>&lt;more trumpets&gt;</a:t>
            </a:r>
            <a:endParaRPr lang="en-US" sz="8800" b="1" cap="none" spc="0" dirty="0">
              <a:ln w="50800"/>
              <a:solidFill>
                <a:schemeClr val="bg1">
                  <a:lumMod val="95000"/>
                  <a:lumOff val="5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2000" r="-10000" b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All was hopeful...</a:t>
            </a:r>
            <a:endParaRPr lang="en-NZ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7242" y="5173240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42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The</a:t>
            </a:r>
            <a:r>
              <a:rPr kumimoji="0" lang="en-NZ" sz="4200" b="0" i="0" u="none" strike="noStrike" kern="1200" cap="none" spc="0" normalizeH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month passed</a:t>
            </a:r>
            <a:r>
              <a:rPr kumimoji="0" lang="en-NZ" sz="42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...</a:t>
            </a:r>
            <a:endParaRPr kumimoji="0" lang="en-NZ" sz="42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chemeClr val="accent1">
                  <a:tint val="83000"/>
                  <a:satMod val="150000"/>
                </a:schemeClr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Z:\media\CORSAIR\Talk\fir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00250" y="0"/>
            <a:ext cx="51435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28604"/>
            <a:ext cx="9144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NZ" sz="54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Welcome to Hell</a:t>
            </a:r>
            <a:endParaRPr lang="en-US" sz="54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Audience Check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 smtClean="0"/>
          </a:p>
          <a:p>
            <a:r>
              <a:rPr lang="en-NZ" dirty="0" smtClean="0"/>
              <a:t>Developers?  (Duh...)</a:t>
            </a:r>
          </a:p>
          <a:p>
            <a:endParaRPr lang="en-NZ" dirty="0" smtClean="0"/>
          </a:p>
          <a:p>
            <a:r>
              <a:rPr lang="en-NZ" dirty="0" smtClean="0"/>
              <a:t>Entrepreneurs?</a:t>
            </a:r>
          </a:p>
          <a:p>
            <a:pPr>
              <a:buNone/>
            </a:pPr>
            <a:endParaRPr lang="en-NZ" dirty="0" smtClean="0"/>
          </a:p>
          <a:p>
            <a:r>
              <a:rPr lang="en-NZ" dirty="0" smtClean="0"/>
              <a:t>Project Managers</a:t>
            </a:r>
            <a:r>
              <a:rPr lang="en-NZ" dirty="0" smtClean="0">
                <a:latin typeface="Bookman Old Style" pitchFamily="18" charset="0"/>
              </a:rPr>
              <a:t>?</a:t>
            </a:r>
            <a:endParaRPr lang="en-NZ" dirty="0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5720" y="714356"/>
            <a:ext cx="4643470" cy="571504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“Each time I </a:t>
            </a:r>
            <a:r>
              <a:rPr lang="en-NZ" dirty="0" smtClean="0">
                <a:solidFill>
                  <a:schemeClr val="bg1"/>
                </a:solidFill>
              </a:rPr>
              <a:t>re-read</a:t>
            </a:r>
            <a:r>
              <a:rPr lang="en-NZ" dirty="0" smtClean="0">
                <a:solidFill>
                  <a:schemeClr val="bg1"/>
                </a:solidFill>
              </a:rPr>
              <a:t/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the scope I notice</a:t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something new..”</a:t>
            </a:r>
          </a:p>
          <a:p>
            <a:pPr>
              <a:buNone/>
            </a:pPr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“I’ve hit a bit</a:t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of a snag..”</a:t>
            </a:r>
          </a:p>
          <a:p>
            <a:pPr>
              <a:buNone/>
            </a:pPr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“I can’t </a:t>
            </a:r>
            <a:r>
              <a:rPr lang="en-NZ" dirty="0" smtClean="0">
                <a:solidFill>
                  <a:schemeClr val="bg1"/>
                </a:solidFill>
              </a:rPr>
              <a:t>figure out </a:t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how to </a:t>
            </a:r>
            <a:r>
              <a:rPr lang="en-NZ" dirty="0" smtClean="0">
                <a:solidFill>
                  <a:schemeClr val="bg1"/>
                </a:solidFill>
              </a:rPr>
              <a:t>do this </a:t>
            </a:r>
            <a:r>
              <a:rPr lang="en-NZ" dirty="0" smtClean="0">
                <a:solidFill>
                  <a:schemeClr val="bg1"/>
                </a:solidFill>
              </a:rPr>
              <a:t/>
            </a:r>
            <a:br>
              <a:rPr lang="en-NZ" dirty="0" smtClean="0">
                <a:solidFill>
                  <a:schemeClr val="bg1"/>
                </a:solidFill>
              </a:rPr>
            </a:br>
            <a:r>
              <a:rPr lang="en-NZ" dirty="0" smtClean="0">
                <a:solidFill>
                  <a:schemeClr val="bg1"/>
                </a:solidFill>
              </a:rPr>
              <a:t>bit here...”</a:t>
            </a:r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*crickets*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7818" y="571480"/>
            <a:ext cx="378618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 smtClean="0">
                <a:solidFill>
                  <a:schemeClr val="bg1"/>
                </a:solidFill>
              </a:rPr>
              <a:t>...Half way to deadline</a:t>
            </a:r>
          </a:p>
          <a:p>
            <a:r>
              <a:rPr lang="en-NZ" sz="3200" dirty="0" smtClean="0">
                <a:solidFill>
                  <a:schemeClr val="bg1"/>
                </a:solidFill>
              </a:rPr>
              <a:t/>
            </a:r>
            <a:br>
              <a:rPr lang="en-NZ" sz="3200" dirty="0" smtClean="0">
                <a:solidFill>
                  <a:schemeClr val="bg1"/>
                </a:solidFill>
              </a:rPr>
            </a:br>
            <a:endParaRPr lang="en-NZ" sz="1400" dirty="0" smtClean="0">
              <a:solidFill>
                <a:schemeClr val="bg1"/>
              </a:solidFill>
            </a:endParaRPr>
          </a:p>
          <a:p>
            <a:r>
              <a:rPr lang="en-NZ" sz="3200" dirty="0" smtClean="0">
                <a:solidFill>
                  <a:schemeClr val="bg1"/>
                </a:solidFill>
              </a:rPr>
              <a:t>...1 day before due</a:t>
            </a:r>
          </a:p>
          <a:p>
            <a:endParaRPr lang="en-NZ" sz="3200" dirty="0" smtClean="0">
              <a:solidFill>
                <a:schemeClr val="bg1"/>
              </a:solidFill>
            </a:endParaRPr>
          </a:p>
          <a:p>
            <a:r>
              <a:rPr lang="en-NZ" sz="3200" dirty="0" smtClean="0">
                <a:solidFill>
                  <a:schemeClr val="bg1"/>
                </a:solidFill>
              </a:rPr>
              <a:t>...3 days overdue</a:t>
            </a:r>
          </a:p>
          <a:p>
            <a:endParaRPr lang="en-NZ" sz="3200" dirty="0" smtClean="0">
              <a:solidFill>
                <a:schemeClr val="bg1"/>
              </a:solidFill>
            </a:endParaRPr>
          </a:p>
          <a:p>
            <a:endParaRPr lang="en-NZ" sz="3200" dirty="0" smtClean="0">
              <a:solidFill>
                <a:schemeClr val="bg1"/>
              </a:solidFill>
            </a:endParaRPr>
          </a:p>
          <a:p>
            <a:r>
              <a:rPr lang="en-NZ" sz="3200" dirty="0" smtClean="0">
                <a:solidFill>
                  <a:schemeClr val="bg1"/>
                </a:solidFill>
              </a:rPr>
              <a:t>...2 weeks overdue</a:t>
            </a:r>
            <a:endParaRPr lang="en-NZ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The Meeting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572000"/>
          </a:xfrm>
        </p:spPr>
        <p:txBody>
          <a:bodyPr>
            <a:normAutofit lnSpcReduction="10000"/>
          </a:bodyPr>
          <a:lstStyle/>
          <a:p>
            <a:r>
              <a:rPr lang="en-NZ" dirty="0" smtClean="0"/>
              <a:t>Me, the dev, plus 2 business partners</a:t>
            </a:r>
          </a:p>
          <a:p>
            <a:endParaRPr lang="en-NZ" dirty="0" smtClean="0"/>
          </a:p>
          <a:p>
            <a:r>
              <a:rPr lang="en-NZ" dirty="0" smtClean="0"/>
              <a:t>Another month, guaranteed</a:t>
            </a:r>
          </a:p>
          <a:p>
            <a:endParaRPr lang="en-NZ" dirty="0" smtClean="0"/>
          </a:p>
          <a:p>
            <a:r>
              <a:rPr lang="en-NZ" dirty="0" smtClean="0">
                <a:latin typeface="Courier New" pitchFamily="49" charset="0"/>
                <a:cs typeface="Courier New" pitchFamily="49" charset="0"/>
              </a:rPr>
              <a:t>def </a:t>
            </a:r>
            <a:r>
              <a:rPr lang="en-NZ" dirty="0" err="1" smtClean="0">
                <a:latin typeface="Courier New" pitchFamily="49" charset="0"/>
                <a:cs typeface="Courier New" pitchFamily="49" charset="0"/>
              </a:rPr>
              <a:t>quit_date</a:t>
            </a:r>
            <a:r>
              <a:rPr lang="en-NZ" dirty="0" smtClean="0">
                <a:latin typeface="Courier New" pitchFamily="49" charset="0"/>
                <a:cs typeface="Courier New" pitchFamily="49" charset="0"/>
              </a:rPr>
              <a:t>:</a:t>
            </a:r>
            <a:br>
              <a:rPr lang="en-NZ" dirty="0" smtClean="0">
                <a:latin typeface="Courier New" pitchFamily="49" charset="0"/>
                <a:cs typeface="Courier New" pitchFamily="49" charset="0"/>
              </a:rPr>
            </a:br>
            <a:r>
              <a:rPr lang="en-NZ" dirty="0" smtClean="0">
                <a:latin typeface="Courier New" pitchFamily="49" charset="0"/>
                <a:cs typeface="Courier New" pitchFamily="49" charset="0"/>
              </a:rPr>
              <a:t>	return mid-</a:t>
            </a:r>
            <a:r>
              <a:rPr lang="en-NZ" dirty="0" err="1" smtClean="0">
                <a:latin typeface="Courier New" pitchFamily="49" charset="0"/>
                <a:cs typeface="Courier New" pitchFamily="49" charset="0"/>
              </a:rPr>
              <a:t>feb</a:t>
            </a:r>
            <a:endParaRPr lang="en-NZ" dirty="0" smtClean="0">
              <a:latin typeface="Courier New" pitchFamily="49" charset="0"/>
              <a:cs typeface="Courier New" pitchFamily="49" charset="0"/>
            </a:endParaRPr>
          </a:p>
          <a:p>
            <a:endParaRPr lang="en-NZ" dirty="0" smtClean="0"/>
          </a:p>
          <a:p>
            <a:r>
              <a:rPr lang="en-NZ" dirty="0" smtClean="0"/>
              <a:t>My blunder:</a:t>
            </a:r>
            <a:br>
              <a:rPr lang="en-NZ" dirty="0" smtClean="0"/>
            </a:br>
            <a:r>
              <a:rPr lang="en-NZ" dirty="0" smtClean="0"/>
              <a:t>“We’ll make these bits part of the final”</a:t>
            </a:r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Quick Recap</a:t>
            </a:r>
            <a:endParaRPr lang="en-NZ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NZ" sz="3600" dirty="0" smtClean="0">
                <a:solidFill>
                  <a:schemeClr val="bg1"/>
                </a:solidFill>
              </a:rPr>
              <a:t>Now well overdue</a:t>
            </a:r>
          </a:p>
          <a:p>
            <a:endParaRPr lang="en-NZ" sz="3600" dirty="0" smtClean="0">
              <a:solidFill>
                <a:schemeClr val="bg1"/>
              </a:solidFill>
            </a:endParaRPr>
          </a:p>
          <a:p>
            <a:r>
              <a:rPr lang="en-NZ" sz="3600" dirty="0" smtClean="0">
                <a:solidFill>
                  <a:schemeClr val="bg1"/>
                </a:solidFill>
              </a:rPr>
              <a:t>Still on prototype</a:t>
            </a:r>
          </a:p>
          <a:p>
            <a:endParaRPr lang="en-NZ" sz="3600" dirty="0" smtClean="0">
              <a:solidFill>
                <a:schemeClr val="bg1"/>
              </a:solidFill>
            </a:endParaRPr>
          </a:p>
          <a:p>
            <a:r>
              <a:rPr lang="en-NZ" sz="3600" dirty="0" smtClean="0">
                <a:solidFill>
                  <a:schemeClr val="bg1"/>
                </a:solidFill>
              </a:rPr>
              <a:t>100 hours, max</a:t>
            </a:r>
          </a:p>
          <a:p>
            <a:endParaRPr lang="en-NZ" sz="3600" dirty="0" smtClean="0">
              <a:solidFill>
                <a:schemeClr val="bg1"/>
              </a:solidFill>
            </a:endParaRPr>
          </a:p>
          <a:p>
            <a:r>
              <a:rPr lang="en-NZ" sz="3600" dirty="0" smtClean="0">
                <a:solidFill>
                  <a:schemeClr val="bg1"/>
                </a:solidFill>
              </a:rPr>
              <a:t>33% due on delivery</a:t>
            </a:r>
          </a:p>
          <a:p>
            <a:endParaRPr lang="en-NZ" sz="3600" dirty="0" smtClean="0">
              <a:solidFill>
                <a:schemeClr val="bg1"/>
              </a:solidFill>
            </a:endParaRPr>
          </a:p>
          <a:p>
            <a:endParaRPr lang="en-NZ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D-day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Not really finished</a:t>
            </a:r>
          </a:p>
          <a:p>
            <a:endParaRPr lang="en-NZ" dirty="0" smtClean="0"/>
          </a:p>
          <a:p>
            <a:r>
              <a:rPr lang="en-NZ" dirty="0" smtClean="0"/>
              <a:t>He said it was</a:t>
            </a:r>
            <a:br>
              <a:rPr lang="en-NZ" dirty="0" smtClean="0"/>
            </a:br>
            <a:r>
              <a:rPr lang="en-NZ" dirty="0" smtClean="0"/>
              <a:t>	(remember:  “prototype”)</a:t>
            </a:r>
          </a:p>
          <a:p>
            <a:endParaRPr lang="en-NZ" dirty="0" smtClean="0"/>
          </a:p>
          <a:p>
            <a:r>
              <a:rPr lang="en-NZ" dirty="0" smtClean="0"/>
              <a:t>Payments / Billing  -&gt;  final stage</a:t>
            </a:r>
          </a:p>
          <a:p>
            <a:endParaRPr lang="en-NZ" dirty="0" smtClean="0"/>
          </a:p>
          <a:p>
            <a:r>
              <a:rPr lang="en-NZ" dirty="0" smtClean="0"/>
              <a:t>Demanded $$ for delivered prototype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4282" y="2000240"/>
            <a:ext cx="29129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/>
              </a:rPr>
              <a:t>déjà vu!</a:t>
            </a:r>
            <a:endParaRPr lang="en-US" sz="5400" b="1" cap="none" spc="0" dirty="0">
              <a:ln w="50800"/>
              <a:solidFill>
                <a:schemeClr val="bg1">
                  <a:shade val="5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0298" y="2214554"/>
            <a:ext cx="40005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3200" b="1" dirty="0" smtClean="0">
                <a:solidFill>
                  <a:schemeClr val="bg1"/>
                </a:solidFill>
              </a:rPr>
              <a:t>My expenses:</a:t>
            </a:r>
          </a:p>
          <a:p>
            <a:pPr algn="ctr"/>
            <a:r>
              <a:rPr lang="en-NZ" sz="3200" dirty="0" smtClean="0">
                <a:solidFill>
                  <a:schemeClr val="bg1"/>
                </a:solidFill>
              </a:rPr>
              <a:t>About $6000+GST</a:t>
            </a:r>
          </a:p>
          <a:p>
            <a:pPr algn="ctr"/>
            <a:endParaRPr lang="en-NZ" sz="3200" dirty="0" smtClean="0">
              <a:solidFill>
                <a:schemeClr val="bg1"/>
              </a:solidFill>
            </a:endParaRPr>
          </a:p>
          <a:p>
            <a:pPr algn="ctr"/>
            <a:r>
              <a:rPr lang="en-NZ" sz="3200" b="1" dirty="0" smtClean="0">
                <a:solidFill>
                  <a:schemeClr val="bg1"/>
                </a:solidFill>
              </a:rPr>
              <a:t>His effective rate:</a:t>
            </a:r>
          </a:p>
          <a:p>
            <a:pPr algn="ctr"/>
            <a:r>
              <a:rPr lang="en-NZ" sz="3200" dirty="0" smtClean="0">
                <a:solidFill>
                  <a:schemeClr val="bg1"/>
                </a:solidFill>
              </a:rPr>
              <a:t>$10 per hour</a:t>
            </a:r>
            <a:endParaRPr lang="en-NZ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What did we do right?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 smtClean="0"/>
              <a:t>Understood the problem clearly</a:t>
            </a:r>
          </a:p>
          <a:p>
            <a:endParaRPr lang="en-NZ" dirty="0" smtClean="0"/>
          </a:p>
          <a:p>
            <a:r>
              <a:rPr lang="en-NZ" dirty="0" smtClean="0"/>
              <a:t>Kept a lid on scope creep</a:t>
            </a:r>
          </a:p>
          <a:p>
            <a:endParaRPr lang="en-NZ" dirty="0" smtClean="0"/>
          </a:p>
          <a:p>
            <a:r>
              <a:rPr lang="en-NZ" dirty="0" smtClean="0"/>
              <a:t>Knew the target market</a:t>
            </a:r>
          </a:p>
          <a:p>
            <a:endParaRPr lang="en-NZ" dirty="0" smtClean="0"/>
          </a:p>
          <a:p>
            <a:r>
              <a:rPr lang="en-NZ" dirty="0" smtClean="0"/>
              <a:t>Calculated commercial viability</a:t>
            </a:r>
          </a:p>
          <a:p>
            <a:endParaRPr lang="en-NZ" dirty="0" smtClean="0"/>
          </a:p>
          <a:p>
            <a:r>
              <a:rPr lang="en-NZ" dirty="0" smtClean="0"/>
              <a:t>Defined a quit date (finally!)</a:t>
            </a:r>
          </a:p>
          <a:p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Where we went wrong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Failure to plan for failure</a:t>
            </a:r>
          </a:p>
          <a:p>
            <a:pPr lvl="1"/>
            <a:r>
              <a:rPr lang="en-NZ" dirty="0" smtClean="0">
                <a:solidFill>
                  <a:schemeClr val="bg1"/>
                </a:solidFill>
              </a:rPr>
              <a:t>No milestones</a:t>
            </a:r>
          </a:p>
          <a:p>
            <a:pPr lvl="1"/>
            <a:r>
              <a:rPr lang="en-NZ" dirty="0" smtClean="0">
                <a:solidFill>
                  <a:schemeClr val="bg1"/>
                </a:solidFill>
              </a:rPr>
              <a:t>No fallbacks</a:t>
            </a:r>
          </a:p>
          <a:p>
            <a:pPr lvl="1"/>
            <a:r>
              <a:rPr lang="en-NZ" dirty="0" smtClean="0">
                <a:solidFill>
                  <a:schemeClr val="bg1"/>
                </a:solidFill>
              </a:rPr>
              <a:t>For either party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No prototyping</a:t>
            </a:r>
          </a:p>
          <a:p>
            <a:endParaRPr lang="en-NZ" dirty="0" smtClean="0">
              <a:solidFill>
                <a:schemeClr val="bg1"/>
              </a:solidFill>
            </a:endParaRPr>
          </a:p>
          <a:p>
            <a:r>
              <a:rPr lang="en-NZ" dirty="0" smtClean="0">
                <a:solidFill>
                  <a:schemeClr val="bg1"/>
                </a:solidFill>
              </a:rPr>
              <a:t>Working with a friend, </a:t>
            </a:r>
            <a:r>
              <a:rPr lang="en-NZ" i="1" u="sng" dirty="0" smtClean="0">
                <a:solidFill>
                  <a:schemeClr val="bg1"/>
                </a:solidFill>
              </a:rPr>
              <a:t>sans</a:t>
            </a:r>
            <a:r>
              <a:rPr lang="en-NZ" i="1" dirty="0" smtClean="0">
                <a:solidFill>
                  <a:schemeClr val="bg1"/>
                </a:solidFill>
              </a:rPr>
              <a:t> </a:t>
            </a:r>
            <a:r>
              <a:rPr lang="en-NZ" dirty="0" smtClean="0">
                <a:solidFill>
                  <a:schemeClr val="bg1"/>
                </a:solidFill>
              </a:rPr>
              <a:t>contract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860442">
            <a:off x="765768" y="992628"/>
            <a:ext cx="22669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Lorem</a:t>
            </a:r>
            <a: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Ipsum</a:t>
            </a:r>
            <a:endParaRPr lang="en-US" sz="5400" b="0" i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Audience Check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 smtClean="0"/>
          </a:p>
          <a:p>
            <a:r>
              <a:rPr lang="en-NZ" dirty="0" smtClean="0"/>
              <a:t>Developers?  (Duh...)</a:t>
            </a:r>
          </a:p>
          <a:p>
            <a:endParaRPr lang="en-NZ" dirty="0" smtClean="0"/>
          </a:p>
          <a:p>
            <a:r>
              <a:rPr lang="en-NZ" dirty="0" smtClean="0"/>
              <a:t>Entrepreneurs?</a:t>
            </a:r>
          </a:p>
          <a:p>
            <a:pPr>
              <a:buNone/>
            </a:pPr>
            <a:endParaRPr lang="en-NZ" dirty="0" smtClean="0"/>
          </a:p>
          <a:p>
            <a:r>
              <a:rPr lang="en-NZ" strike="sngStrike" dirty="0" smtClean="0"/>
              <a:t>Project Managers</a:t>
            </a:r>
            <a:r>
              <a:rPr lang="en-NZ" strike="sngStrike" dirty="0" smtClean="0">
                <a:latin typeface="Bookman Old Style" pitchFamily="18" charset="0"/>
              </a:rPr>
              <a:t>?</a:t>
            </a:r>
            <a:endParaRPr lang="en-NZ" strike="sngStrike" dirty="0">
              <a:latin typeface="Bookman Old Styl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Road Ahead</a:t>
            </a:r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Early Warning Signs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689464"/>
          </a:xfrm>
        </p:spPr>
        <p:txBody>
          <a:bodyPr>
            <a:normAutofit fontScale="92500" lnSpcReduction="10000"/>
          </a:bodyPr>
          <a:lstStyle/>
          <a:p>
            <a:r>
              <a:rPr lang="en-NZ" dirty="0" smtClean="0"/>
              <a:t>Your wife says it’s not going to work</a:t>
            </a:r>
          </a:p>
          <a:p>
            <a:endParaRPr lang="en-NZ" dirty="0" smtClean="0"/>
          </a:p>
          <a:p>
            <a:r>
              <a:rPr lang="en-NZ" dirty="0" smtClean="0"/>
              <a:t>You haven’t done a paper prototype</a:t>
            </a:r>
          </a:p>
          <a:p>
            <a:endParaRPr lang="en-NZ" dirty="0" smtClean="0"/>
          </a:p>
          <a:p>
            <a:r>
              <a:rPr lang="en-NZ" dirty="0" smtClean="0"/>
              <a:t>You don’t have a dated chart for functionality delivery dates</a:t>
            </a:r>
          </a:p>
          <a:p>
            <a:endParaRPr lang="en-NZ" dirty="0" smtClean="0"/>
          </a:p>
          <a:p>
            <a:r>
              <a:rPr lang="en-NZ" dirty="0" smtClean="0"/>
              <a:t>Professionalism slips</a:t>
            </a:r>
          </a:p>
          <a:p>
            <a:endParaRPr lang="en-NZ" dirty="0" smtClean="0"/>
          </a:p>
          <a:p>
            <a:r>
              <a:rPr lang="en-NZ" dirty="0" smtClean="0"/>
              <a:t>*crickets*</a:t>
            </a:r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</a:blip>
          <a:srcRect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A haiku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>
              <a:solidFill>
                <a:schemeClr val="bg1"/>
              </a:solidFill>
            </a:endParaRPr>
          </a:p>
          <a:p>
            <a:endParaRPr lang="en-NZ" dirty="0" smtClean="0">
              <a:solidFill>
                <a:schemeClr val="bg1"/>
              </a:solidFill>
            </a:endParaRPr>
          </a:p>
          <a:p>
            <a:endParaRPr lang="en-NZ" dirty="0" smtClean="0">
              <a:solidFill>
                <a:schemeClr val="bg1"/>
              </a:solidFill>
            </a:endParaRPr>
          </a:p>
          <a:p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NZ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On </a:t>
            </a:r>
            <a:r>
              <a:rPr lang="en-NZ" dirty="0" smtClean="0">
                <a:solidFill>
                  <a:schemeClr val="bg1"/>
                </a:solidFill>
              </a:rPr>
              <a:t>a pre-planned date </a:t>
            </a:r>
            <a:r>
              <a:rPr lang="en-NZ" dirty="0" smtClean="0">
                <a:solidFill>
                  <a:schemeClr val="bg1"/>
                </a:solidFill>
              </a:rPr>
              <a:t>/</a:t>
            </a: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if </a:t>
            </a:r>
            <a:r>
              <a:rPr lang="en-NZ" dirty="0" smtClean="0">
                <a:solidFill>
                  <a:schemeClr val="bg1"/>
                </a:solidFill>
              </a:rPr>
              <a:t>milestones </a:t>
            </a:r>
            <a:r>
              <a:rPr lang="en-NZ" dirty="0" smtClean="0">
                <a:solidFill>
                  <a:schemeClr val="bg1"/>
                </a:solidFill>
              </a:rPr>
              <a:t>aren’t </a:t>
            </a:r>
            <a:r>
              <a:rPr lang="en-NZ" dirty="0" smtClean="0">
                <a:solidFill>
                  <a:schemeClr val="bg1"/>
                </a:solidFill>
              </a:rPr>
              <a:t>yet met </a:t>
            </a:r>
            <a:r>
              <a:rPr lang="en-NZ" dirty="0" smtClean="0">
                <a:solidFill>
                  <a:schemeClr val="bg1"/>
                </a:solidFill>
              </a:rPr>
              <a:t>/</a:t>
            </a:r>
          </a:p>
          <a:p>
            <a:pPr>
              <a:buNone/>
            </a:pPr>
            <a:r>
              <a:rPr lang="en-NZ" dirty="0" smtClean="0">
                <a:solidFill>
                  <a:schemeClr val="bg1"/>
                </a:solidFill>
              </a:rPr>
              <a:t>inspect the darn code!</a:t>
            </a:r>
            <a:endParaRPr lang="en-NZ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So remember...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760902"/>
          </a:xfrm>
        </p:spPr>
        <p:txBody>
          <a:bodyPr>
            <a:normAutofit/>
          </a:bodyPr>
          <a:lstStyle/>
          <a:p>
            <a:r>
              <a:rPr lang="en-NZ" dirty="0" smtClean="0"/>
              <a:t>Plan for </a:t>
            </a:r>
            <a:r>
              <a:rPr lang="en-NZ" dirty="0" smtClean="0"/>
              <a:t>failure</a:t>
            </a:r>
            <a:r>
              <a:rPr lang="en-NZ" dirty="0" smtClean="0"/>
              <a:t> </a:t>
            </a:r>
            <a:r>
              <a:rPr lang="en-NZ" dirty="0" smtClean="0"/>
              <a:t>– have a graceful exit!</a:t>
            </a:r>
          </a:p>
          <a:p>
            <a:endParaRPr lang="en-NZ" dirty="0" smtClean="0"/>
          </a:p>
          <a:p>
            <a:r>
              <a:rPr lang="en-NZ" dirty="0" smtClean="0"/>
              <a:t>Set clear milestones, with CRUD</a:t>
            </a:r>
            <a:r>
              <a:rPr lang="en-NZ" dirty="0" smtClean="0"/>
              <a:t>.</a:t>
            </a:r>
          </a:p>
          <a:p>
            <a:pPr lvl="1"/>
            <a:r>
              <a:rPr lang="en-NZ" dirty="0" smtClean="0"/>
              <a:t>This lets you track progress very finely!</a:t>
            </a:r>
            <a:endParaRPr lang="en-NZ" dirty="0" smtClean="0"/>
          </a:p>
          <a:p>
            <a:pPr>
              <a:buNone/>
            </a:pPr>
            <a:endParaRPr lang="en-NZ" dirty="0" smtClean="0"/>
          </a:p>
          <a:p>
            <a:r>
              <a:rPr lang="en-NZ" dirty="0" smtClean="0"/>
              <a:t>Your </a:t>
            </a:r>
            <a:r>
              <a:rPr lang="en-NZ" dirty="0" err="1" smtClean="0"/>
              <a:t>dev’s</a:t>
            </a:r>
            <a:r>
              <a:rPr lang="en-NZ" dirty="0" smtClean="0"/>
              <a:t> estimates are wrong.</a:t>
            </a:r>
          </a:p>
          <a:p>
            <a:pPr lvl="1"/>
            <a:r>
              <a:rPr lang="en-NZ" sz="3200" dirty="0" smtClean="0"/>
              <a:t>So are yours.</a:t>
            </a:r>
          </a:p>
          <a:p>
            <a:pPr lvl="2"/>
            <a:r>
              <a:rPr lang="en-NZ" sz="3200" dirty="0" smtClean="0"/>
              <a:t>Hofstadter’s Law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58204" cy="6072230"/>
          </a:xfrm>
        </p:spPr>
        <p:txBody>
          <a:bodyPr>
            <a:normAutofit/>
          </a:bodyPr>
          <a:lstStyle/>
          <a:p>
            <a:r>
              <a:rPr lang="en-NZ" sz="4800" dirty="0" smtClean="0"/>
              <a:t>Communicate</a:t>
            </a:r>
          </a:p>
          <a:p>
            <a:pPr lvl="1"/>
            <a:r>
              <a:rPr lang="en-NZ" sz="4800" dirty="0" smtClean="0"/>
              <a:t>Communicate</a:t>
            </a:r>
          </a:p>
          <a:p>
            <a:pPr lvl="2"/>
            <a:r>
              <a:rPr lang="en-NZ" sz="4800" dirty="0" smtClean="0"/>
              <a:t>Communicate!</a:t>
            </a:r>
          </a:p>
          <a:p>
            <a:endParaRPr lang="en-NZ" dirty="0" smtClean="0"/>
          </a:p>
          <a:p>
            <a:r>
              <a:rPr lang="en-NZ" sz="4000" dirty="0" smtClean="0"/>
              <a:t>Say: If I don’t enforce a term, it doesn’t change the contract, and I can still enforce it any time in the future.</a:t>
            </a:r>
            <a:endParaRPr lang="en-NZ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 smtClean="0"/>
              <a:t>Resources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 smtClean="0"/>
              <a:t>These slides are at </a:t>
            </a:r>
            <a:r>
              <a:rPr lang="en-NZ" dirty="0" smtClean="0"/>
              <a:t>pycon.ericlight.com</a:t>
            </a:r>
          </a:p>
          <a:p>
            <a:pPr lvl="1"/>
            <a:r>
              <a:rPr lang="en-NZ" dirty="0" smtClean="0"/>
              <a:t>Contractor template – email me</a:t>
            </a:r>
            <a:r>
              <a:rPr lang="en-NZ" dirty="0" smtClean="0"/>
              <a:t/>
            </a:r>
            <a:br>
              <a:rPr lang="en-NZ" dirty="0" smtClean="0"/>
            </a:br>
            <a:endParaRPr lang="en-NZ" dirty="0" smtClean="0"/>
          </a:p>
          <a:p>
            <a:r>
              <a:rPr lang="en-NZ" dirty="0" smtClean="0"/>
              <a:t>GettingITRight.co.nz</a:t>
            </a:r>
            <a:r>
              <a:rPr lang="en-NZ" dirty="0" smtClean="0"/>
              <a:t/>
            </a:r>
            <a:br>
              <a:rPr lang="en-NZ" dirty="0" smtClean="0"/>
            </a:br>
            <a:endParaRPr lang="en-NZ" dirty="0" smtClean="0"/>
          </a:p>
          <a:p>
            <a:r>
              <a:rPr lang="en-NZ" dirty="0" smtClean="0"/>
              <a:t>Business Technology Resource Centre</a:t>
            </a:r>
          </a:p>
          <a:p>
            <a:pPr lvl="1"/>
            <a:r>
              <a:rPr lang="en-NZ" dirty="0" smtClean="0"/>
              <a:t>“Avoiding Project Failure”, 2003</a:t>
            </a:r>
            <a:br>
              <a:rPr lang="en-NZ" dirty="0" smtClean="0"/>
            </a:br>
            <a:endParaRPr lang="en-NZ" dirty="0" smtClean="0"/>
          </a:p>
          <a:p>
            <a:r>
              <a:rPr lang="en-NZ" dirty="0" smtClean="0"/>
              <a:t>CIO Magazine</a:t>
            </a:r>
          </a:p>
          <a:p>
            <a:pPr lvl="1"/>
            <a:r>
              <a:rPr lang="en-NZ" dirty="0" smtClean="0"/>
              <a:t>“Lessons in Defeat”,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 smtClean="0"/>
              <a:t>Thanks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David Richardson</a:t>
            </a:r>
          </a:p>
          <a:p>
            <a:pPr lvl="1"/>
            <a:r>
              <a:rPr lang="en-NZ" dirty="0" smtClean="0"/>
              <a:t>Additional critical brain</a:t>
            </a:r>
          </a:p>
          <a:p>
            <a:r>
              <a:rPr lang="en-NZ" dirty="0" smtClean="0"/>
              <a:t>Jordan Schwab </a:t>
            </a:r>
          </a:p>
          <a:p>
            <a:pPr lvl="1"/>
            <a:r>
              <a:rPr lang="en-NZ" dirty="0" smtClean="0"/>
              <a:t>learning </a:t>
            </a:r>
            <a:r>
              <a:rPr lang="en-NZ" dirty="0" err="1" smtClean="0"/>
              <a:t>SilverStripe</a:t>
            </a:r>
            <a:r>
              <a:rPr lang="en-NZ" dirty="0" smtClean="0"/>
              <a:t> to resurrect the project</a:t>
            </a:r>
          </a:p>
          <a:p>
            <a:r>
              <a:rPr lang="en-NZ" dirty="0" err="1" smtClean="0"/>
              <a:t>Stock.XCHNG</a:t>
            </a:r>
            <a:r>
              <a:rPr lang="en-NZ" dirty="0" smtClean="0"/>
              <a:t>  (</a:t>
            </a:r>
            <a:r>
              <a:rPr lang="en-NZ" dirty="0" smtClean="0">
                <a:hlinkClick r:id="rId2"/>
              </a:rPr>
              <a:t>www.sxc.hu</a:t>
            </a:r>
            <a:r>
              <a:rPr lang="en-NZ" dirty="0" smtClean="0"/>
              <a:t>)</a:t>
            </a:r>
          </a:p>
          <a:p>
            <a:pPr lvl="1"/>
            <a:r>
              <a:rPr lang="en-NZ" dirty="0" smtClean="0"/>
              <a:t>Imagery</a:t>
            </a:r>
          </a:p>
          <a:p>
            <a:r>
              <a:rPr lang="en-NZ" dirty="0" smtClean="0"/>
              <a:t>Grant Paton-Simpson &amp; Roger Smith</a:t>
            </a:r>
          </a:p>
          <a:p>
            <a:pPr lvl="1"/>
            <a:r>
              <a:rPr lang="en-NZ" dirty="0" smtClean="0"/>
              <a:t>Letting me present to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algn="ctr">
              <a:buNone/>
            </a:pPr>
            <a:r>
              <a:rPr lang="en-NZ" sz="4000" dirty="0" smtClean="0">
                <a:solidFill>
                  <a:schemeClr val="bg1"/>
                </a:solidFill>
              </a:rPr>
              <a:t>“I love deadlines. I like the whooshing sound they make</a:t>
            </a:r>
            <a:br>
              <a:rPr lang="en-NZ" sz="4000" dirty="0" smtClean="0">
                <a:solidFill>
                  <a:schemeClr val="bg1"/>
                </a:solidFill>
              </a:rPr>
            </a:br>
            <a:r>
              <a:rPr lang="en-NZ" sz="4000" dirty="0" smtClean="0">
                <a:solidFill>
                  <a:schemeClr val="bg1"/>
                </a:solidFill>
              </a:rPr>
              <a:t>as they fly by.”</a:t>
            </a:r>
          </a:p>
          <a:p>
            <a:pPr marL="0" algn="ctr">
              <a:buNone/>
            </a:pPr>
            <a:endParaRPr lang="en-NZ" sz="4000" dirty="0" smtClean="0">
              <a:solidFill>
                <a:schemeClr val="bg1"/>
              </a:solidFill>
            </a:endParaRPr>
          </a:p>
          <a:p>
            <a:pPr algn="r">
              <a:buNone/>
            </a:pPr>
            <a:r>
              <a:rPr lang="en-NZ" sz="28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Actual quote from my developer</a:t>
            </a:r>
          </a:p>
          <a:p>
            <a:pPr algn="r">
              <a:buNone/>
            </a:pPr>
            <a:r>
              <a:rPr lang="en-NZ" sz="2800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... As well as Douglas Adams</a:t>
            </a:r>
          </a:p>
          <a:p>
            <a:pPr algn="r">
              <a:buFontTx/>
              <a:buChar char="-"/>
            </a:pPr>
            <a:endParaRPr lang="en-NZ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endParaRPr lang="en-NZ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 smtClean="0"/>
              <a:t>Question Time!</a:t>
            </a:r>
            <a:endParaRPr lang="en-N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642918"/>
            <a:ext cx="8572560" cy="1470025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How to suck at developing a web app, when you’re </a:t>
            </a:r>
            <a:br>
              <a:rPr lang="en-NZ" dirty="0" smtClean="0"/>
            </a:br>
            <a:r>
              <a:rPr lang="en-NZ" dirty="0" smtClean="0"/>
              <a:t>not a web shop.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56" y="2962284"/>
            <a:ext cx="4714844" cy="1752600"/>
          </a:xfrm>
        </p:spPr>
        <p:txBody>
          <a:bodyPr/>
          <a:lstStyle/>
          <a:p>
            <a:pPr algn="l"/>
            <a:r>
              <a:rPr lang="en-NZ" dirty="0" smtClean="0"/>
              <a:t>On contracts, </a:t>
            </a:r>
          </a:p>
          <a:p>
            <a:pPr algn="l"/>
            <a:r>
              <a:rPr lang="en-NZ" dirty="0" smtClean="0"/>
              <a:t>      </a:t>
            </a:r>
            <a:r>
              <a:rPr lang="en-NZ" sz="2400" dirty="0" smtClean="0"/>
              <a:t>missed deadlines, </a:t>
            </a:r>
          </a:p>
          <a:p>
            <a:pPr algn="l"/>
            <a:r>
              <a:rPr lang="en-NZ" sz="2400" dirty="0" smtClean="0"/>
              <a:t>              </a:t>
            </a:r>
            <a:r>
              <a:rPr lang="en-NZ" sz="2000" dirty="0" smtClean="0"/>
              <a:t>and working with friends</a:t>
            </a:r>
            <a:endParaRPr lang="en-NZ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5500702"/>
            <a:ext cx="364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Eric Light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@RhyvenNZ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ContactMe@EricLight.com</a:t>
            </a:r>
            <a:endParaRPr lang="en-NZ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800" y="36000"/>
            <a:ext cx="4500594" cy="857256"/>
          </a:xfrm>
        </p:spPr>
        <p:txBody>
          <a:bodyPr>
            <a:normAutofit/>
          </a:bodyPr>
          <a:lstStyle/>
          <a:p>
            <a:r>
              <a:rPr lang="en-NZ" sz="4000" dirty="0" smtClean="0"/>
              <a:t>How to suck</a:t>
            </a:r>
            <a:endParaRPr lang="en-NZ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56" y="2962284"/>
            <a:ext cx="4714844" cy="1752600"/>
          </a:xfrm>
        </p:spPr>
        <p:txBody>
          <a:bodyPr/>
          <a:lstStyle/>
          <a:p>
            <a:pPr algn="l"/>
            <a:r>
              <a:rPr lang="en-NZ" dirty="0" smtClean="0"/>
              <a:t>On contracts, </a:t>
            </a:r>
          </a:p>
          <a:p>
            <a:pPr algn="l"/>
            <a:r>
              <a:rPr lang="en-NZ" dirty="0" smtClean="0"/>
              <a:t>      </a:t>
            </a:r>
            <a:r>
              <a:rPr lang="en-NZ" sz="2400" dirty="0" smtClean="0"/>
              <a:t>missed deadlines, </a:t>
            </a:r>
          </a:p>
          <a:p>
            <a:pPr algn="l"/>
            <a:r>
              <a:rPr lang="en-NZ" sz="2400" dirty="0" smtClean="0"/>
              <a:t>              </a:t>
            </a:r>
            <a:r>
              <a:rPr lang="en-NZ" sz="2000" dirty="0" smtClean="0"/>
              <a:t>and working with friends</a:t>
            </a:r>
            <a:endParaRPr lang="en-NZ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5500702"/>
            <a:ext cx="364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Eric Light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@RhyvenNZ</a:t>
            </a:r>
          </a:p>
          <a:p>
            <a:r>
              <a:rPr lang="en-NZ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</a:rPr>
              <a:t>ContactMe@EricLight.com</a:t>
            </a:r>
            <a:endParaRPr lang="en-NZ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A bit about Eric</a:t>
            </a:r>
            <a:endParaRPr lang="en-NZ" dirty="0"/>
          </a:p>
        </p:txBody>
      </p:sp>
      <p:pic>
        <p:nvPicPr>
          <p:cNvPr id="2050" name="Picture 2" descr="Z:\media\CORSAIR\Talk\Ruapehu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3077" y="1643050"/>
            <a:ext cx="8937846" cy="4594930"/>
          </a:xfrm>
          <a:prstGeom prst="rect">
            <a:avLst/>
          </a:prstGeom>
          <a:noFill/>
        </p:spPr>
      </p:pic>
      <p:pic>
        <p:nvPicPr>
          <p:cNvPr id="8" name="Picture 2" descr="Z:\media\5187-1CE3\DCIM\100MEDIA\IMAG0238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94738" y="1928802"/>
            <a:ext cx="5306418" cy="4144037"/>
          </a:xfrm>
          <a:prstGeom prst="rect">
            <a:avLst/>
          </a:prstGeom>
          <a:noFill/>
        </p:spPr>
      </p:pic>
      <p:pic>
        <p:nvPicPr>
          <p:cNvPr id="7" name="Picture 4" descr="Z:\media\5187-1CE3\DCIM\100MEDIA\IMAG0625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57158" y="357166"/>
            <a:ext cx="3571900" cy="5857916"/>
          </a:xfrm>
          <a:prstGeom prst="rect">
            <a:avLst/>
          </a:prstGeom>
          <a:noFill/>
        </p:spPr>
      </p:pic>
      <p:pic>
        <p:nvPicPr>
          <p:cNvPr id="9" name="Content Placeholder 3" descr="23437_1420670600774_1352966022_1157185_1001853_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785958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Z:\media\5187-1CE3\DCIM\100MEDIA\IMAG0013.jpg"/>
          <p:cNvPicPr>
            <a:picLocks noChangeAspect="1" noChangeArrowheads="1"/>
          </p:cNvPicPr>
          <p:nvPr/>
        </p:nvPicPr>
        <p:blipFill>
          <a:blip r:embed="rId3" cstate="screen">
            <a:lum bright="20000" contrast="20000"/>
          </a:blip>
          <a:srcRect/>
          <a:stretch>
            <a:fillRect/>
          </a:stretch>
        </p:blipFill>
        <p:spPr bwMode="auto">
          <a:xfrm>
            <a:off x="357158" y="1295400"/>
            <a:ext cx="6072230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8" name="Picture 6" descr="Z:\media\5187-1CE3\DCIM\100MEDIA\IMAG0459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341075" y="500042"/>
            <a:ext cx="2374329" cy="2412000"/>
          </a:xfrm>
          <a:prstGeom prst="rect">
            <a:avLst/>
          </a:prstGeom>
          <a:noFill/>
        </p:spPr>
      </p:pic>
      <p:sp>
        <p:nvSpPr>
          <p:cNvPr id="11" name="Down Arrow 10"/>
          <p:cNvSpPr/>
          <p:nvPr/>
        </p:nvSpPr>
        <p:spPr>
          <a:xfrm rot="1694563">
            <a:off x="7016982" y="2686847"/>
            <a:ext cx="574173" cy="1722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3077" name="Picture 5" descr="Y:\Dropbox\Gravity\Marketing\logo_style_3 750p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286256"/>
            <a:ext cx="3514530" cy="1424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357158" y="285728"/>
            <a:ext cx="5870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(Apple 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iberation Serif" pitchFamily="18" charset="0"/>
              </a:rPr>
              <a:t>][e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BASIC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076" name="Picture 4" descr="Y:\Dropbox\Gravity\Marketing\Eric2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297959" y="500042"/>
            <a:ext cx="2417445" cy="24117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A bit about Gravity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329642" cy="45720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Small team (techs == Jordan &amp; Eric)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Software development </a:t>
            </a:r>
            <a:br>
              <a:rPr lang="en-NZ" dirty="0" smtClean="0"/>
            </a:br>
            <a:r>
              <a:rPr lang="en-NZ" dirty="0" smtClean="0"/>
              <a:t>			</a:t>
            </a:r>
            <a:r>
              <a:rPr lang="en-NZ" dirty="0" smtClean="0">
                <a:solidFill>
                  <a:schemeClr val="tx1">
                    <a:lumMod val="50000"/>
                  </a:schemeClr>
                </a:solidFill>
              </a:rPr>
              <a:t>(still mostly in BASIC omg)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IT Support, Server installs, etc.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...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NZ" dirty="0" smtClean="0"/>
              <a:t>Web Development conspicuously absent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NZ" dirty="0" smtClean="0"/>
              <a:t>The Root of the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Typical ‘technician-founded’ company</a:t>
            </a:r>
          </a:p>
          <a:p>
            <a:pPr lvl="1"/>
            <a:r>
              <a:rPr lang="en-NZ" dirty="0" smtClean="0"/>
              <a:t>No systems.  </a:t>
            </a:r>
          </a:p>
          <a:p>
            <a:pPr lvl="2"/>
            <a:r>
              <a:rPr lang="en-NZ" sz="2800" u="sng" dirty="0" smtClean="0"/>
              <a:t>None</a:t>
            </a:r>
            <a:endParaRPr lang="en-NZ" sz="2800" i="1" dirty="0" smtClean="0"/>
          </a:p>
          <a:p>
            <a:pPr lvl="3"/>
            <a:r>
              <a:rPr lang="en-NZ" sz="3200" b="1" i="1" dirty="0" smtClean="0"/>
              <a:t>Seriously, folks!</a:t>
            </a:r>
            <a:endParaRPr lang="en-NZ" sz="3200" i="1" u="sng" dirty="0" smtClean="0"/>
          </a:p>
          <a:p>
            <a:pPr lvl="3"/>
            <a:endParaRPr lang="en-NZ" dirty="0" smtClean="0"/>
          </a:p>
          <a:p>
            <a:r>
              <a:rPr lang="en-NZ" dirty="0" smtClean="0"/>
              <a:t>Eric was </a:t>
            </a:r>
            <a:r>
              <a:rPr lang="en-NZ" i="1" dirty="0" smtClean="0"/>
              <a:t>every</a:t>
            </a:r>
            <a:r>
              <a:rPr lang="en-NZ" dirty="0" smtClean="0"/>
              <a:t> role</a:t>
            </a:r>
          </a:p>
          <a:p>
            <a:pPr lvl="1"/>
            <a:r>
              <a:rPr lang="en-NZ" dirty="0" smtClean="0"/>
              <a:t>Sales, Marketing, HR, Accounts, ZOMFG, FML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1259</TotalTime>
  <Words>666</Words>
  <Application>Microsoft Office PowerPoint</Application>
  <PresentationFormat>On-screen Show (4:3)</PresentationFormat>
  <Paragraphs>213</Paragraphs>
  <Slides>38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Verve</vt:lpstr>
      <vt:lpstr>Slide 1</vt:lpstr>
      <vt:lpstr>Audience Check</vt:lpstr>
      <vt:lpstr>Audience Check</vt:lpstr>
      <vt:lpstr>How to suck at developing a web app, when you’re  not a web shop.</vt:lpstr>
      <vt:lpstr>How to suck</vt:lpstr>
      <vt:lpstr>A bit about Eric</vt:lpstr>
      <vt:lpstr>Slide 7</vt:lpstr>
      <vt:lpstr>A bit about Gravity</vt:lpstr>
      <vt:lpstr>The Root of the Problem</vt:lpstr>
      <vt:lpstr>The Inspiration</vt:lpstr>
      <vt:lpstr>Slide 11</vt:lpstr>
      <vt:lpstr>Brilliance!</vt:lpstr>
      <vt:lpstr>Slide 13</vt:lpstr>
      <vt:lpstr>Slide 14</vt:lpstr>
      <vt:lpstr>The Plan</vt:lpstr>
      <vt:lpstr>Implementation</vt:lpstr>
      <vt:lpstr>Slide 17</vt:lpstr>
      <vt:lpstr>All was hopeful...</vt:lpstr>
      <vt:lpstr>Slide 19</vt:lpstr>
      <vt:lpstr>Slide 20</vt:lpstr>
      <vt:lpstr>Slide 21</vt:lpstr>
      <vt:lpstr>The Meeting</vt:lpstr>
      <vt:lpstr>Quick Recap</vt:lpstr>
      <vt:lpstr>D-day</vt:lpstr>
      <vt:lpstr>Slide 25</vt:lpstr>
      <vt:lpstr>Slide 26</vt:lpstr>
      <vt:lpstr>What did we do right?</vt:lpstr>
      <vt:lpstr>Where we went wrong</vt:lpstr>
      <vt:lpstr>Slide 29</vt:lpstr>
      <vt:lpstr>The Road Ahead</vt:lpstr>
      <vt:lpstr>Early Warning Signs</vt:lpstr>
      <vt:lpstr>A haiku</vt:lpstr>
      <vt:lpstr>So remember...</vt:lpstr>
      <vt:lpstr>Slide 34</vt:lpstr>
      <vt:lpstr>Resources</vt:lpstr>
      <vt:lpstr>Thanks</vt:lpstr>
      <vt:lpstr>Slide 37</vt:lpstr>
      <vt:lpstr>Question Time!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suck at developing a web app, when you’re not a web shop</dc:title>
  <dc:creator>Eric Light</dc:creator>
  <cp:lastModifiedBy>Eric L</cp:lastModifiedBy>
  <cp:revision>129</cp:revision>
  <dcterms:created xsi:type="dcterms:W3CDTF">2011-04-05T05:50:56Z</dcterms:created>
  <dcterms:modified xsi:type="dcterms:W3CDTF">2011-08-26T12:30:25Z</dcterms:modified>
</cp:coreProperties>
</file>